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handoutMasterIdLst>
    <p:handoutMasterId r:id="rId10"/>
  </p:handoutMasterIdLst>
  <p:sldIdLst>
    <p:sldId id="303" r:id="rId2"/>
    <p:sldId id="258" r:id="rId3"/>
    <p:sldId id="289" r:id="rId4"/>
    <p:sldId id="302" r:id="rId5"/>
    <p:sldId id="306" r:id="rId6"/>
    <p:sldId id="299" r:id="rId7"/>
    <p:sldId id="301" r:id="rId8"/>
    <p:sldId id="304" r:id="rId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8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E5817705-F439-4754-9342-A1AD42847AC2}" type="datetimeFigureOut">
              <a:rPr lang="hu-HU" smtClean="0"/>
              <a:t>2021. 04. 09.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F23414BF-2537-43A6-AE99-0D91E3D7BA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4656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4/9/2021</a:t>
            </a:fld>
            <a:endParaRPr lang="en-US" dirty="0"/>
          </a:p>
        </p:txBody>
      </p:sp>
      <p:sp>
        <p:nvSpPr>
          <p:cNvPr id="20" name="Élőláb hely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Ellipszis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4/9/2021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4/9/2021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4/9/2021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4/9/2021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églalap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4/9/2021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4/9/2021</a:t>
            </a:fld>
            <a:endParaRPr lang="en-US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4/9/2021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4/9/2021</a:t>
            </a:fld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églalap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4/9/2021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4/9/2021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églalap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9" name="Folyamatábra: Feldolgozá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olyamatábra: Feldolgozá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r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Fánk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4/9/2021</a:t>
            </a:fld>
            <a:endParaRPr lang="en-US" dirty="0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églalap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eugyintezes.e-kreta.hu/kezdola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svarialtisk-szfv.sulinet.h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kir.hu/KIR2_korzet3h/Pub/Index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ugyintezes.e-kreta.h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24711" y="1161288"/>
            <a:ext cx="1019459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4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u-HU" sz="4400" b="1" dirty="0" smtClean="0">
                <a:solidFill>
                  <a:schemeClr val="accent3">
                    <a:lumMod val="50000"/>
                  </a:schemeClr>
                </a:solidFill>
              </a:rPr>
              <a:t>  Beiratkozás      </a:t>
            </a:r>
          </a:p>
          <a:p>
            <a:r>
              <a:rPr lang="hu-HU" sz="3600" b="1" dirty="0" smtClean="0">
                <a:solidFill>
                  <a:schemeClr val="accent3">
                    <a:lumMod val="50000"/>
                  </a:schemeClr>
                </a:solidFill>
              </a:rPr>
              <a:t>  2021. április 10- április 16. </a:t>
            </a:r>
          </a:p>
          <a:p>
            <a:r>
              <a:rPr lang="hu-HU" sz="3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sz="3600" b="1" dirty="0" smtClean="0">
                <a:solidFill>
                  <a:schemeClr val="accent3">
                    <a:lumMod val="50000"/>
                  </a:schemeClr>
                </a:solidFill>
              </a:rPr>
              <a:t>          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0.00-24.00 online</a:t>
            </a:r>
          </a:p>
          <a:p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  KRÉTA </a:t>
            </a:r>
            <a:r>
              <a:rPr lang="hu-HU" sz="2400" b="1" dirty="0">
                <a:solidFill>
                  <a:schemeClr val="accent3">
                    <a:lumMod val="50000"/>
                  </a:schemeClr>
                </a:solidFill>
              </a:rPr>
              <a:t>rendszer felületén keresztül: </a:t>
            </a:r>
            <a:endParaRPr lang="hu-H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  https</a:t>
            </a:r>
            <a:r>
              <a:rPr lang="hu-HU" sz="2400" b="1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://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eugyintezes.e-kreta.hu/kezdolap</a:t>
            </a:r>
            <a:endParaRPr lang="hu-H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hu-H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hu-HU" sz="3600" b="1" dirty="0" smtClean="0">
                <a:solidFill>
                  <a:srgbClr val="C32D2E">
                    <a:lumMod val="50000"/>
                  </a:srgbClr>
                </a:solidFill>
              </a:rPr>
              <a:t>  2021</a:t>
            </a:r>
            <a:r>
              <a:rPr lang="hu-HU" sz="3600" b="1" dirty="0">
                <a:solidFill>
                  <a:srgbClr val="C32D2E">
                    <a:lumMod val="50000"/>
                  </a:srgbClr>
                </a:solidFill>
              </a:rPr>
              <a:t>. április </a:t>
            </a:r>
            <a:r>
              <a:rPr lang="hu-HU" sz="3600" b="1" dirty="0" smtClean="0">
                <a:solidFill>
                  <a:srgbClr val="C32D2E">
                    <a:lumMod val="50000"/>
                  </a:srgbClr>
                </a:solidFill>
              </a:rPr>
              <a:t>15- 16. </a:t>
            </a:r>
            <a:endParaRPr lang="hu-HU" sz="3600" b="1" dirty="0">
              <a:solidFill>
                <a:srgbClr val="C32D2E">
                  <a:lumMod val="50000"/>
                </a:srgbClr>
              </a:solidFill>
            </a:endParaRPr>
          </a:p>
          <a:p>
            <a:endParaRPr lang="hu-H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                 8.00- 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19.00 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személyesen</a:t>
            </a:r>
          </a:p>
          <a:p>
            <a:pPr algn="ctr"/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előzetes időpontegyeztetést követően (22/311371)</a:t>
            </a:r>
            <a:endParaRPr lang="hu-HU" sz="3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hu-H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sz="3600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endParaRPr lang="hu-H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498722" cy="1046365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Székesfehérvári Vasvári Pál Általános Iskola</a:t>
            </a:r>
            <a:endParaRPr lang="hu-HU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3352" y="2690648"/>
            <a:ext cx="9222822" cy="265970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4100" b="1" dirty="0">
                <a:solidFill>
                  <a:schemeClr val="accent3">
                    <a:lumMod val="50000"/>
                  </a:schemeClr>
                </a:solidFill>
              </a:rPr>
              <a:t>8000 Székesfehérvár, </a:t>
            </a:r>
            <a:r>
              <a:rPr lang="hu-HU" sz="4100" b="1" dirty="0" smtClean="0">
                <a:solidFill>
                  <a:schemeClr val="accent3">
                    <a:lumMod val="50000"/>
                  </a:schemeClr>
                </a:solidFill>
              </a:rPr>
              <a:t>György Oszkár tér 3.</a:t>
            </a:r>
            <a:endParaRPr lang="hu-HU" sz="41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4100" b="1" dirty="0">
                <a:solidFill>
                  <a:schemeClr val="accent3">
                    <a:lumMod val="50000"/>
                  </a:schemeClr>
                </a:solidFill>
              </a:rPr>
              <a:t>OM azonosító: </a:t>
            </a:r>
            <a:r>
              <a:rPr lang="hu-HU" sz="4100" b="1" dirty="0" smtClean="0">
                <a:solidFill>
                  <a:schemeClr val="accent3">
                    <a:lumMod val="50000"/>
                  </a:schemeClr>
                </a:solidFill>
              </a:rPr>
              <a:t>030056</a:t>
            </a:r>
          </a:p>
          <a:p>
            <a:pPr marL="0" indent="0">
              <a:buNone/>
            </a:pPr>
            <a:endParaRPr lang="hu-HU" sz="41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4100" b="1" dirty="0">
                <a:solidFill>
                  <a:schemeClr val="accent4">
                    <a:lumMod val="75000"/>
                  </a:schemeClr>
                </a:solidFill>
                <a:hlinkClick r:id="rId2"/>
              </a:rPr>
              <a:t>http://www.vasvarialtisk-szfv.sulinet.hu</a:t>
            </a:r>
            <a:r>
              <a:rPr lang="hu-HU" sz="4100" b="1" dirty="0" smtClean="0">
                <a:solidFill>
                  <a:schemeClr val="accent4">
                    <a:lumMod val="75000"/>
                  </a:schemeClr>
                </a:solidFill>
                <a:hlinkClick r:id="rId2"/>
              </a:rPr>
              <a:t>/</a:t>
            </a:r>
            <a:endParaRPr lang="hu-HU" sz="4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u-HU" sz="4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u-HU" sz="4100" b="1" dirty="0" smtClean="0">
                <a:solidFill>
                  <a:schemeClr val="accent3">
                    <a:lumMod val="50000"/>
                  </a:schemeClr>
                </a:solidFill>
              </a:rPr>
              <a:t>06 </a:t>
            </a:r>
            <a:r>
              <a:rPr lang="hu-HU" sz="4100" b="1" dirty="0">
                <a:solidFill>
                  <a:schemeClr val="accent3">
                    <a:lumMod val="50000"/>
                  </a:schemeClr>
                </a:solidFill>
              </a:rPr>
              <a:t>22 </a:t>
            </a:r>
            <a:r>
              <a:rPr lang="hu-HU" sz="4100" b="1" dirty="0" smtClean="0">
                <a:solidFill>
                  <a:schemeClr val="accent3">
                    <a:lumMod val="50000"/>
                  </a:schemeClr>
                </a:solidFill>
              </a:rPr>
              <a:t>311 371</a:t>
            </a:r>
            <a:endParaRPr lang="hu-HU" sz="41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431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70811" y="869643"/>
            <a:ext cx="998139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A felvételi kérelmet csak egyetlen iskolába lehet benyújtani.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A    szülőknek/ gondviselőknek lehetőségük van a lakóhely szerinti körzetes iskola helyett egy másik, szabadon választott, de körzettel rendelkező iskolába kérni gyermekük felvételét.</a:t>
            </a:r>
          </a:p>
          <a:p>
            <a:endParaRPr lang="hu-H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u-HU" sz="2800" b="1" dirty="0">
                <a:solidFill>
                  <a:schemeClr val="accent3">
                    <a:lumMod val="50000"/>
                  </a:schemeClr>
                </a:solidFill>
              </a:rPr>
              <a:t>Felvételi kötelezettség az iskola részéről: körzet szerinti  lakóhely</a:t>
            </a:r>
          </a:p>
          <a:p>
            <a:endParaRPr lang="hu-H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u-HU" sz="2800" dirty="0">
                <a:solidFill>
                  <a:schemeClr val="accent3">
                    <a:lumMod val="50000"/>
                  </a:schemeClr>
                </a:solidFill>
              </a:rPr>
              <a:t>Körzetes keresőlista: </a:t>
            </a:r>
            <a:r>
              <a:rPr lang="hu-HU" sz="2800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https://kir.hu/KIR2_korzet3h/Pub/Index</a:t>
            </a:r>
            <a:endParaRPr lang="hu-HU" sz="28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hu-HU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9055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80539" y="714195"/>
            <a:ext cx="9981397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chemeClr val="accent3">
                    <a:lumMod val="50000"/>
                  </a:schemeClr>
                </a:solidFill>
              </a:rPr>
              <a:t>Beiskolázás feltételei</a:t>
            </a:r>
            <a:endParaRPr lang="hu-HU" dirty="0"/>
          </a:p>
          <a:p>
            <a:endParaRPr lang="hu-HU" dirty="0" smtClean="0"/>
          </a:p>
          <a:p>
            <a:r>
              <a:rPr lang="hu-HU" sz="2400" b="1" dirty="0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örzeten kívüli gyermek esetén előnyt élvez, </a:t>
            </a:r>
          </a:p>
          <a:p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- idősebb testvér már ebbe az iskolába jár</a:t>
            </a:r>
          </a:p>
          <a:p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 - munkáltatói 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igazolás alapján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a szülő 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munkahelye az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iskola körzetében található</a:t>
            </a:r>
          </a:p>
          <a:p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- SNI/ BTM</a:t>
            </a:r>
          </a:p>
          <a:p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- az 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iskola a lakóhelyétől, ennek hiányában tartózkodási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 helyétől 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egy kilométeren belül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található</a:t>
            </a:r>
          </a:p>
          <a:p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- a szülő, testvér tartósan </a:t>
            </a:r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beteg, vagy fogyatékkal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élő</a:t>
            </a:r>
          </a:p>
          <a:p>
            <a:endParaRPr lang="hu-H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A gyermek felvétele intézményvezetői hatáskör.</a:t>
            </a:r>
            <a:endParaRPr lang="hu-HU" sz="2400" dirty="0"/>
          </a:p>
          <a:p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Elutasító döntés esetén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: az elutasítás jogerőre emelkedését követően 5 napon belül a szülő köteles beíratni a körzet szerinti iskolába gyermekét.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2111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874520" y="1017270"/>
            <a:ext cx="94068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200" b="1" dirty="0" smtClean="0">
                <a:solidFill>
                  <a:schemeClr val="accent3"/>
                </a:solidFill>
              </a:rPr>
              <a:t>Akár körzetes, akár nem körzetes iskolába kívánja beíratni gyermekét, mindenképpen jelentkeznie kell az </a:t>
            </a:r>
            <a:r>
              <a:rPr lang="hu-HU" sz="3200" b="1" smtClean="0">
                <a:solidFill>
                  <a:schemeClr val="accent3"/>
                </a:solidFill>
              </a:rPr>
              <a:t>ön által </a:t>
            </a:r>
            <a:r>
              <a:rPr lang="hu-HU" sz="3200" b="1" dirty="0" smtClean="0">
                <a:solidFill>
                  <a:schemeClr val="accent3"/>
                </a:solidFill>
              </a:rPr>
              <a:t>választott általános iskolánál, amely jelentkezés a fent jelzett online módon vagy személyesen történhet meg!</a:t>
            </a:r>
            <a:endParaRPr lang="hu-HU" sz="3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5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62526" y="680506"/>
            <a:ext cx="1034715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4000" b="1" dirty="0" smtClean="0">
                <a:solidFill>
                  <a:schemeClr val="accent3">
                    <a:lumMod val="50000"/>
                  </a:schemeClr>
                </a:solidFill>
              </a:rPr>
              <a:t>Beiratkozáshoz szükséges nyomtatványok</a:t>
            </a:r>
          </a:p>
          <a:p>
            <a:endParaRPr lang="hu-HU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Alapadatlap  a gyermek személyes adataira vonatkozóan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Nyilatkozat életvitel szerinti lakhelyről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Nyilatkozat a gyermek feletti szülői/ gondviselői felügyeleti jogról </a:t>
            </a:r>
          </a:p>
          <a:p>
            <a:pPr algn="just"/>
            <a:r>
              <a:rPr lang="hu-H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(mindkét szülő aláírása szükséges)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Nyilatkozat az etika/ hit- és erkölcstan  választásáról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Nyilatkozat étkezés igényléséről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u-HU" sz="2400" dirty="0" smtClean="0">
                <a:solidFill>
                  <a:schemeClr val="accent3">
                    <a:lumMod val="50000"/>
                  </a:schemeClr>
                </a:solidFill>
              </a:rPr>
              <a:t>Tájékoztató diákigazolvány igénylésével kapcsolatban</a:t>
            </a:r>
          </a:p>
          <a:p>
            <a:pPr algn="just"/>
            <a:endParaRPr lang="hu-HU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hu-HU" sz="3200" b="1" dirty="0">
                <a:solidFill>
                  <a:schemeClr val="accent3">
                    <a:lumMod val="50000"/>
                  </a:schemeClr>
                </a:solidFill>
              </a:rPr>
              <a:t>Az e-Ügyintézés felületre feltöltött </a:t>
            </a:r>
            <a:r>
              <a:rPr lang="hu-HU" sz="2400" b="1" dirty="0">
                <a:solidFill>
                  <a:schemeClr val="accent3">
                    <a:lumMod val="50000"/>
                  </a:schemeClr>
                </a:solidFill>
              </a:rPr>
              <a:t>dokumentumokat hitelesnek fogadjuk el, azokat személyesen bemutatni a tanév kezdetekor </a:t>
            </a:r>
            <a:r>
              <a:rPr lang="hu-HU" sz="2400" b="1" dirty="0" smtClean="0">
                <a:solidFill>
                  <a:schemeClr val="accent3">
                    <a:lumMod val="50000"/>
                  </a:schemeClr>
                </a:solidFill>
              </a:rPr>
              <a:t>kell.</a:t>
            </a:r>
            <a:endParaRPr lang="hu-H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52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05840" y="1060704"/>
            <a:ext cx="103875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4400" b="1" dirty="0" smtClean="0">
                <a:solidFill>
                  <a:schemeClr val="accent3">
                    <a:lumMod val="50000"/>
                  </a:schemeClr>
                </a:solidFill>
              </a:rPr>
              <a:t>Az online ügyintézés folyamata</a:t>
            </a:r>
          </a:p>
          <a:p>
            <a:endParaRPr lang="hu-HU" dirty="0"/>
          </a:p>
          <a:p>
            <a:r>
              <a:rPr lang="hu-HU" sz="3600" b="1" dirty="0" smtClean="0">
                <a:hlinkClick r:id="rId2"/>
              </a:rPr>
              <a:t>    https://www.eugyintezes.e-kreta.hu</a:t>
            </a:r>
            <a:endParaRPr lang="hu-HU" sz="36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hu-HU" sz="3600" b="1" dirty="0" smtClean="0"/>
          </a:p>
          <a:p>
            <a:endParaRPr lang="hu-HU" sz="3600" dirty="0"/>
          </a:p>
          <a:p>
            <a:r>
              <a:rPr lang="hu-HU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hu-HU" dirty="0"/>
          </a:p>
          <a:p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3"/>
          <a:stretch>
            <a:fillRect/>
          </a:stretch>
        </p:blipFill>
        <p:spPr>
          <a:xfrm>
            <a:off x="6222124" y="2848303"/>
            <a:ext cx="4772222" cy="3118170"/>
          </a:xfrm>
          <a:prstGeom prst="rect">
            <a:avLst/>
          </a:prstGeom>
        </p:spPr>
      </p:pic>
      <p:pic>
        <p:nvPicPr>
          <p:cNvPr id="4" name="Kép 3"/>
          <p:cNvPicPr/>
          <p:nvPr/>
        </p:nvPicPr>
        <p:blipFill>
          <a:blip r:embed="rId4"/>
          <a:stretch>
            <a:fillRect/>
          </a:stretch>
        </p:blipFill>
        <p:spPr>
          <a:xfrm>
            <a:off x="1269965" y="2942897"/>
            <a:ext cx="4678890" cy="2995775"/>
          </a:xfrm>
          <a:prstGeom prst="rect">
            <a:avLst/>
          </a:prstGeom>
        </p:spPr>
      </p:pic>
      <p:sp>
        <p:nvSpPr>
          <p:cNvPr id="6" name="Jobbra nyíl 5"/>
          <p:cNvSpPr/>
          <p:nvPr/>
        </p:nvSpPr>
        <p:spPr>
          <a:xfrm>
            <a:off x="1902372" y="5065986"/>
            <a:ext cx="673608" cy="42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Balra nyíl 8"/>
          <p:cNvSpPr/>
          <p:nvPr/>
        </p:nvSpPr>
        <p:spPr>
          <a:xfrm>
            <a:off x="8061435" y="3815255"/>
            <a:ext cx="630620" cy="3258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985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08165" y="862867"/>
            <a:ext cx="3868332" cy="2227174"/>
          </a:xfrm>
          <a:prstGeom prst="rect">
            <a:avLst/>
          </a:prstGeom>
        </p:spPr>
      </p:pic>
      <p:pic>
        <p:nvPicPr>
          <p:cNvPr id="4" name="Kép 3"/>
          <p:cNvPicPr/>
          <p:nvPr/>
        </p:nvPicPr>
        <p:blipFill>
          <a:blip r:embed="rId3"/>
          <a:stretch>
            <a:fillRect/>
          </a:stretch>
        </p:blipFill>
        <p:spPr>
          <a:xfrm>
            <a:off x="6611006" y="946949"/>
            <a:ext cx="3930870" cy="2363809"/>
          </a:xfrm>
          <a:prstGeom prst="rect">
            <a:avLst/>
          </a:prstGeom>
        </p:spPr>
      </p:pic>
      <p:pic>
        <p:nvPicPr>
          <p:cNvPr id="5" name="Kép 4"/>
          <p:cNvPicPr/>
          <p:nvPr/>
        </p:nvPicPr>
        <p:blipFill>
          <a:blip r:embed="rId4"/>
          <a:stretch>
            <a:fillRect/>
          </a:stretch>
        </p:blipFill>
        <p:spPr>
          <a:xfrm>
            <a:off x="1208165" y="3552497"/>
            <a:ext cx="3868332" cy="2411105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>
          <a:blip r:embed="rId5"/>
          <a:stretch>
            <a:fillRect/>
          </a:stretch>
        </p:blipFill>
        <p:spPr>
          <a:xfrm>
            <a:off x="6611006" y="3636579"/>
            <a:ext cx="4004967" cy="2458402"/>
          </a:xfrm>
          <a:prstGeom prst="rect">
            <a:avLst/>
          </a:prstGeom>
        </p:spPr>
      </p:pic>
      <p:sp>
        <p:nvSpPr>
          <p:cNvPr id="7" name="Jobbra nyíl 6"/>
          <p:cNvSpPr/>
          <p:nvPr/>
        </p:nvSpPr>
        <p:spPr>
          <a:xfrm rot="5400000">
            <a:off x="9884761" y="5197583"/>
            <a:ext cx="567996" cy="367863"/>
          </a:xfrm>
          <a:prstGeom prst="rightArrow">
            <a:avLst>
              <a:gd name="adj1" fmla="val 5412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Balra nyíl 7"/>
          <p:cNvSpPr/>
          <p:nvPr/>
        </p:nvSpPr>
        <p:spPr>
          <a:xfrm>
            <a:off x="2091559" y="4897820"/>
            <a:ext cx="641130" cy="3573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71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pforduló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Napfordul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</TotalTime>
  <Words>287</Words>
  <Application>Microsoft Office PowerPoint</Application>
  <PresentationFormat>Szélesvásznú</PresentationFormat>
  <Paragraphs>65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Calibri</vt:lpstr>
      <vt:lpstr>Gill Sans MT</vt:lpstr>
      <vt:lpstr>Verdana</vt:lpstr>
      <vt:lpstr>Wingdings</vt:lpstr>
      <vt:lpstr>Wingdings 2</vt:lpstr>
      <vt:lpstr>Napforduló</vt:lpstr>
      <vt:lpstr>PowerPoint-bemutató</vt:lpstr>
      <vt:lpstr>Székesfehérvári Vasvári Pál Általános Iskola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Kövecses Csilla</dc:creator>
  <cp:lastModifiedBy>Titkárság</cp:lastModifiedBy>
  <cp:revision>96</cp:revision>
  <cp:lastPrinted>2021-04-09T07:45:52Z</cp:lastPrinted>
  <dcterms:created xsi:type="dcterms:W3CDTF">2019-03-10T11:10:02Z</dcterms:created>
  <dcterms:modified xsi:type="dcterms:W3CDTF">2021-04-09T07:46:43Z</dcterms:modified>
</cp:coreProperties>
</file>