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9" r:id="rId1"/>
  </p:sldMasterIdLst>
  <p:handoutMasterIdLst>
    <p:handoutMasterId r:id="rId11"/>
  </p:handoutMasterIdLst>
  <p:sldIdLst>
    <p:sldId id="303" r:id="rId2"/>
    <p:sldId id="258" r:id="rId3"/>
    <p:sldId id="289" r:id="rId4"/>
    <p:sldId id="302" r:id="rId5"/>
    <p:sldId id="305" r:id="rId6"/>
    <p:sldId id="306" r:id="rId7"/>
    <p:sldId id="299" r:id="rId8"/>
    <p:sldId id="301" r:id="rId9"/>
    <p:sldId id="304" r:id="rId10"/>
  </p:sldIdLst>
  <p:sldSz cx="12192000" cy="6858000"/>
  <p:notesSz cx="6794500" cy="9925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4" autoAdjust="0"/>
    <p:restoredTop sz="94660"/>
  </p:normalViewPr>
  <p:slideViewPr>
    <p:cSldViewPr snapToGrid="0">
      <p:cViewPr varScale="1">
        <p:scale>
          <a:sx n="68" d="100"/>
          <a:sy n="68" d="100"/>
        </p:scale>
        <p:origin x="77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797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797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E5817705-F439-4754-9342-A1AD42847AC2}" type="datetimeFigureOut">
              <a:rPr lang="hu-HU" smtClean="0"/>
              <a:t>2020.04.17.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1" y="9427076"/>
            <a:ext cx="2944283" cy="49797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8645" y="9427076"/>
            <a:ext cx="2944283" cy="49797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F23414BF-2537-43A6-AE99-0D91E3D7BA5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4656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ím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22" name="Alcím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/>
              <a:t>Alcím mintájának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4/17/2020</a:t>
            </a:fld>
            <a:endParaRPr lang="en-US" dirty="0"/>
          </a:p>
        </p:txBody>
      </p:sp>
      <p:sp>
        <p:nvSpPr>
          <p:cNvPr id="20" name="Élőláb hely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Ellipszis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lipszis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4/17/2020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4/17/2020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4/17/2020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4/17/2020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églalap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lipszis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lipszis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4/17/2020</a:t>
            </a:fld>
            <a:endParaRPr lang="en-US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4/17/2020</a:t>
            </a:fld>
            <a:endParaRPr lang="en-US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4/17/2020</a:t>
            </a:fld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4/17/2020</a:t>
            </a:fld>
            <a:endParaRPr lang="en-US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églalap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4/17/2020</a:t>
            </a:fld>
            <a:endParaRPr lang="en-US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4/17/2020</a:t>
            </a:fld>
            <a:endParaRPr lang="en-US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églalap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hu-HU"/>
              <a:t>Kép beszúrásához kattintson az ikonra</a:t>
            </a:r>
            <a:endParaRPr kumimoji="0" lang="en-US" dirty="0"/>
          </a:p>
        </p:txBody>
      </p:sp>
      <p:sp>
        <p:nvSpPr>
          <p:cNvPr id="9" name="Folyamatábra: Feldolgozá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olyamatábra: Feldolgozá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ör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lipszis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Fánk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Cím helye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9" name="Szöveg helye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hu-HU"/>
              <a:t>Mintaszöveg szerkesztése</a:t>
            </a:r>
          </a:p>
          <a:p>
            <a:pPr lvl="1" eaLnBrk="1" latinLnBrk="0" hangingPunct="1"/>
            <a:r>
              <a:rPr kumimoji="0" lang="hu-HU"/>
              <a:t>Második szint</a:t>
            </a:r>
          </a:p>
          <a:p>
            <a:pPr lvl="2" eaLnBrk="1" latinLnBrk="0" hangingPunct="1"/>
            <a:r>
              <a:rPr kumimoji="0" lang="hu-HU"/>
              <a:t>Harmadik szint</a:t>
            </a:r>
          </a:p>
          <a:p>
            <a:pPr lvl="3" eaLnBrk="1" latinLnBrk="0" hangingPunct="1"/>
            <a:r>
              <a:rPr kumimoji="0" lang="hu-HU"/>
              <a:t>Negyedik szint</a:t>
            </a:r>
          </a:p>
          <a:p>
            <a:pPr lvl="4" eaLnBrk="1" latinLnBrk="0" hangingPunct="1"/>
            <a:r>
              <a:rPr kumimoji="0" lang="hu-HU"/>
              <a:t>Ötödik szint</a:t>
            </a:r>
            <a:endParaRPr kumimoji="0" lang="en-US"/>
          </a:p>
        </p:txBody>
      </p:sp>
      <p:sp>
        <p:nvSpPr>
          <p:cNvPr id="24" name="Dátum helye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4/17/2020</a:t>
            </a:fld>
            <a:endParaRPr lang="en-US" dirty="0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églalap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asvarialtisk-szfv.sulinet.h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kir.hu/KIR2_KORZET_3h/Pub/Index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ugyintezes.e-kreta.h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72529" y="1161288"/>
            <a:ext cx="1010060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44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hu-HU" sz="4400" b="1" dirty="0">
                <a:solidFill>
                  <a:schemeClr val="accent3">
                    <a:lumMod val="50000"/>
                  </a:schemeClr>
                </a:solidFill>
              </a:rPr>
              <a:t>Beiratkozás      </a:t>
            </a:r>
          </a:p>
          <a:p>
            <a:r>
              <a:rPr lang="hu-HU" sz="3600" b="1" dirty="0">
                <a:solidFill>
                  <a:schemeClr val="accent3">
                    <a:lumMod val="50000"/>
                  </a:schemeClr>
                </a:solidFill>
              </a:rPr>
              <a:t>2020. április 28- május 15. </a:t>
            </a:r>
          </a:p>
          <a:p>
            <a:r>
              <a:rPr lang="hu-HU" sz="3600" b="1" dirty="0">
                <a:solidFill>
                  <a:schemeClr val="accent3">
                    <a:lumMod val="50000"/>
                  </a:schemeClr>
                </a:solidFill>
              </a:rPr>
              <a:t>                           </a:t>
            </a:r>
            <a:r>
              <a:rPr lang="hu-HU" sz="2400" b="1" dirty="0">
                <a:solidFill>
                  <a:schemeClr val="accent3">
                    <a:lumMod val="50000"/>
                  </a:schemeClr>
                </a:solidFill>
              </a:rPr>
              <a:t>00.00-24.00 online</a:t>
            </a:r>
          </a:p>
          <a:p>
            <a:r>
              <a:rPr lang="hu-HU" sz="2400" b="1" dirty="0">
                <a:solidFill>
                  <a:schemeClr val="accent3">
                    <a:lumMod val="50000"/>
                  </a:schemeClr>
                </a:solidFill>
              </a:rPr>
              <a:t>                                         08.00- 16.00 személyesen</a:t>
            </a:r>
          </a:p>
          <a:p>
            <a:pPr algn="ctr"/>
            <a:r>
              <a:rPr lang="hu-HU" sz="2400" dirty="0">
                <a:solidFill>
                  <a:schemeClr val="accent3">
                    <a:lumMod val="50000"/>
                  </a:schemeClr>
                </a:solidFill>
              </a:rPr>
              <a:t>                                     előzetes időpontegyeztetést követően (22/311371)</a:t>
            </a:r>
            <a:endParaRPr lang="hu-HU" sz="36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hu-HU" sz="3600" dirty="0">
                <a:solidFill>
                  <a:schemeClr val="accent3">
                    <a:lumMod val="50000"/>
                  </a:schemeClr>
                </a:solidFill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1970502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71302" y="982132"/>
            <a:ext cx="10428440" cy="1046365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Székesfehérvári Vasvári Pál Általános Iskola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58462" y="2690648"/>
            <a:ext cx="8897712" cy="265970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sz="4100" b="1" dirty="0">
                <a:solidFill>
                  <a:schemeClr val="accent3">
                    <a:lumMod val="50000"/>
                  </a:schemeClr>
                </a:solidFill>
              </a:rPr>
              <a:t>8000 Székesfehérvár, György Oszkár tér 3.</a:t>
            </a:r>
          </a:p>
          <a:p>
            <a:pPr marL="0" indent="0">
              <a:buNone/>
            </a:pPr>
            <a:r>
              <a:rPr lang="hu-HU" sz="4100" b="1" dirty="0">
                <a:solidFill>
                  <a:schemeClr val="accent3">
                    <a:lumMod val="50000"/>
                  </a:schemeClr>
                </a:solidFill>
              </a:rPr>
              <a:t>OM azonosító: 030056</a:t>
            </a:r>
          </a:p>
          <a:p>
            <a:pPr marL="0" indent="0">
              <a:buNone/>
            </a:pPr>
            <a:endParaRPr lang="hu-HU" sz="41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u-HU" sz="4100" b="1" dirty="0">
                <a:solidFill>
                  <a:schemeClr val="accent4">
                    <a:lumMod val="75000"/>
                  </a:schemeClr>
                </a:solidFill>
                <a:hlinkClick r:id="rId2"/>
              </a:rPr>
              <a:t>http://www.vasvarialtisk-szfv.sulinet.hu/</a:t>
            </a:r>
            <a:endParaRPr lang="hu-HU" sz="41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hu-HU" sz="41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hu-HU" sz="4100" b="1" dirty="0">
                <a:solidFill>
                  <a:schemeClr val="accent3">
                    <a:lumMod val="50000"/>
                  </a:schemeClr>
                </a:solidFill>
              </a:rPr>
              <a:t>06 22 311 371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34318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44394" y="869643"/>
            <a:ext cx="9307814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  <a:p>
            <a:endParaRPr lang="hu-HU" sz="24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hu-HU" sz="2400" b="1" dirty="0">
                <a:solidFill>
                  <a:schemeClr val="accent3">
                    <a:lumMod val="50000"/>
                  </a:schemeClr>
                </a:solidFill>
              </a:rPr>
              <a:t>A felvételi kérelmet csak egyetlen iskolába lehet benyújtani. </a:t>
            </a:r>
            <a:r>
              <a:rPr lang="hu-HU" sz="2400" dirty="0">
                <a:solidFill>
                  <a:schemeClr val="accent3">
                    <a:lumMod val="50000"/>
                  </a:schemeClr>
                </a:solidFill>
              </a:rPr>
              <a:t>A szülőknek/ gondviselőknek lehetőségük van a lakóhely szerinti körzetes iskola helyett egy másik, szabadon választott, de körzettel rendelkező iskolába kérni gyermekük felvételét.</a:t>
            </a:r>
          </a:p>
          <a:p>
            <a:endParaRPr lang="hu-HU" sz="24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hu-HU" sz="2800" b="1" dirty="0">
                <a:solidFill>
                  <a:schemeClr val="accent3">
                    <a:lumMod val="50000"/>
                  </a:schemeClr>
                </a:solidFill>
              </a:rPr>
              <a:t>Felvételi kötelezettség az iskola részéről: körzet szerinti  lakóhely</a:t>
            </a:r>
          </a:p>
          <a:p>
            <a:endParaRPr lang="hu-HU" sz="24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hu-HU" sz="2800" dirty="0">
                <a:solidFill>
                  <a:schemeClr val="accent3">
                    <a:lumMod val="50000"/>
                  </a:schemeClr>
                </a:solidFill>
              </a:rPr>
              <a:t>Körzetes keresőlista: </a:t>
            </a:r>
            <a:r>
              <a:rPr lang="hu-HU" sz="2800" dirty="0">
                <a:solidFill>
                  <a:schemeClr val="accent3">
                    <a:lumMod val="50000"/>
                  </a:schemeClr>
                </a:solidFill>
                <a:hlinkClick r:id="rId2"/>
              </a:rPr>
              <a:t>https://kir.hu/KIR2_KORZET_3h/Pub/Index</a:t>
            </a:r>
            <a:endParaRPr lang="hu-HU" sz="28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hu-HU" sz="32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05532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31852" y="714195"/>
            <a:ext cx="9530084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chemeClr val="accent3">
                    <a:lumMod val="50000"/>
                  </a:schemeClr>
                </a:solidFill>
              </a:rPr>
              <a:t>Beiskolázás feltételei</a:t>
            </a:r>
            <a:endParaRPr lang="hu-HU" dirty="0"/>
          </a:p>
          <a:p>
            <a:endParaRPr lang="hu-HU" dirty="0"/>
          </a:p>
          <a:p>
            <a:r>
              <a:rPr lang="hu-HU" sz="2400" b="1" dirty="0">
                <a:solidFill>
                  <a:schemeClr val="accent3">
                    <a:lumMod val="50000"/>
                  </a:schemeClr>
                </a:solidFill>
              </a:rPr>
              <a:t>Körzeten kívüli gyermek esetén előnyt élvez, </a:t>
            </a:r>
          </a:p>
          <a:p>
            <a:r>
              <a:rPr lang="hu-HU" sz="2400" dirty="0">
                <a:solidFill>
                  <a:schemeClr val="accent3">
                    <a:lumMod val="50000"/>
                  </a:schemeClr>
                </a:solidFill>
              </a:rPr>
              <a:t> - idősebb testvér már ebbe az iskolába jár</a:t>
            </a:r>
          </a:p>
          <a:p>
            <a:r>
              <a:rPr lang="hu-HU" sz="2400" dirty="0">
                <a:solidFill>
                  <a:schemeClr val="accent3">
                    <a:lumMod val="50000"/>
                  </a:schemeClr>
                </a:solidFill>
              </a:rPr>
              <a:t> - munkáltatói igazolás alapján a szülő munkahelye az iskola         	körzetében található</a:t>
            </a:r>
          </a:p>
          <a:p>
            <a:r>
              <a:rPr lang="hu-HU" sz="2400" dirty="0">
                <a:solidFill>
                  <a:schemeClr val="accent3">
                    <a:lumMod val="50000"/>
                  </a:schemeClr>
                </a:solidFill>
              </a:rPr>
              <a:t> - SNI/ BTM</a:t>
            </a:r>
          </a:p>
          <a:p>
            <a:r>
              <a:rPr lang="hu-HU" sz="2400" dirty="0">
                <a:solidFill>
                  <a:schemeClr val="accent3">
                    <a:lumMod val="50000"/>
                  </a:schemeClr>
                </a:solidFill>
              </a:rPr>
              <a:t> - az iskola a lakóhelyétől, ennek hiányában tartózkodási  helyétől egy kilométeren belül található</a:t>
            </a:r>
          </a:p>
          <a:p>
            <a:r>
              <a:rPr lang="hu-HU" sz="2400" dirty="0">
                <a:solidFill>
                  <a:schemeClr val="accent3">
                    <a:lumMod val="50000"/>
                  </a:schemeClr>
                </a:solidFill>
              </a:rPr>
              <a:t> - a szülő, testvér tartósan beteg, vagy fogyatékkal élő</a:t>
            </a:r>
          </a:p>
          <a:p>
            <a:endParaRPr lang="hu-HU" sz="24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hu-HU" sz="2400" b="1" dirty="0">
                <a:solidFill>
                  <a:schemeClr val="accent3">
                    <a:lumMod val="50000"/>
                  </a:schemeClr>
                </a:solidFill>
              </a:rPr>
              <a:t>Egyéb esetekben a felvétel igazgatói hatáskör.</a:t>
            </a:r>
            <a:endParaRPr lang="hu-HU" sz="2400" dirty="0"/>
          </a:p>
          <a:p>
            <a:r>
              <a:rPr lang="hu-HU" sz="2400" b="1" dirty="0">
                <a:solidFill>
                  <a:schemeClr val="accent3">
                    <a:lumMod val="50000"/>
                  </a:schemeClr>
                </a:solidFill>
              </a:rPr>
              <a:t>Elutasító döntés esetén</a:t>
            </a:r>
            <a:r>
              <a:rPr lang="hu-HU" sz="2400" dirty="0">
                <a:solidFill>
                  <a:schemeClr val="accent3">
                    <a:lumMod val="50000"/>
                  </a:schemeClr>
                </a:solidFill>
              </a:rPr>
              <a:t>: az elutasítás jogerőre emelkedését követően 5 napon belül a szülő köteles beíratni a körzet szerinti iskolába gyermekét.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11190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74055" y="0"/>
            <a:ext cx="9788893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chemeClr val="accent3">
                    <a:lumMod val="50000"/>
                  </a:schemeClr>
                </a:solidFill>
              </a:rPr>
              <a:t>A beiratkozás menete </a:t>
            </a:r>
            <a:r>
              <a:rPr lang="hu-HU" sz="3200" b="1" dirty="0">
                <a:solidFill>
                  <a:srgbClr val="C00000"/>
                </a:solidFill>
              </a:rPr>
              <a:t>KÖRZETES</a:t>
            </a:r>
            <a:r>
              <a:rPr lang="hu-HU" sz="3200" b="1" dirty="0">
                <a:solidFill>
                  <a:schemeClr val="accent3">
                    <a:lumMod val="50000"/>
                  </a:schemeClr>
                </a:solidFill>
              </a:rPr>
              <a:t> tanulók esetén</a:t>
            </a:r>
          </a:p>
          <a:p>
            <a:endParaRPr lang="hu-HU" sz="32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hu-HU" sz="3200" dirty="0">
                <a:solidFill>
                  <a:schemeClr val="accent3">
                    <a:lumMod val="50000"/>
                  </a:schemeClr>
                </a:solidFill>
              </a:rPr>
              <a:t>Azon szülők, akik a gyermeküket lakóhelye szerinti körzetes iskolába kívánják beíratni, nem kell jelentkezést benyújtani, nekik csak </a:t>
            </a:r>
            <a:r>
              <a:rPr lang="hu-HU" sz="3200" b="1" dirty="0">
                <a:solidFill>
                  <a:schemeClr val="accent3">
                    <a:lumMod val="50000"/>
                  </a:schemeClr>
                </a:solidFill>
              </a:rPr>
              <a:t>meg kell erősíteni az automatikus felvételt</a:t>
            </a:r>
            <a:r>
              <a:rPr lang="hu-HU" sz="32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endParaRPr lang="hu-HU" sz="3200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hu-HU" sz="2000" dirty="0">
                <a:solidFill>
                  <a:schemeClr val="accent3">
                    <a:lumMod val="50000"/>
                  </a:schemeClr>
                </a:solidFill>
              </a:rPr>
              <a:t>Kérem, hogy mindezt lehetőleg a </a:t>
            </a:r>
            <a:r>
              <a:rPr lang="hu-HU" sz="2000" dirty="0" err="1">
                <a:solidFill>
                  <a:schemeClr val="accent4">
                    <a:lumMod val="75000"/>
                  </a:schemeClr>
                </a:solidFill>
              </a:rPr>
              <a:t>sulinet.vasvari</a:t>
            </a:r>
            <a:r>
              <a:rPr lang="hu-HU" sz="2000" dirty="0">
                <a:solidFill>
                  <a:schemeClr val="accent4">
                    <a:lumMod val="75000"/>
                  </a:schemeClr>
                </a:solidFill>
              </a:rPr>
              <a:t>@</a:t>
            </a:r>
            <a:r>
              <a:rPr lang="hu-HU" sz="2000" dirty="0" err="1">
                <a:solidFill>
                  <a:schemeClr val="accent4">
                    <a:lumMod val="75000"/>
                  </a:schemeClr>
                </a:solidFill>
              </a:rPr>
              <a:t>szivarvanynet.hu</a:t>
            </a:r>
            <a:r>
              <a:rPr lang="hu-HU" sz="2000" dirty="0">
                <a:solidFill>
                  <a:schemeClr val="accent3">
                    <a:lumMod val="50000"/>
                  </a:schemeClr>
                </a:solidFill>
              </a:rPr>
              <a:t> email címen  tegyék meg 2020. 05. 15. 24.00 óráig! Ha ez nem lehetséges, személyesen a beiratkozás időtartama alatt, az iskola nyitvatartási idejében, telefonon előre egyeztetett időpontban a veszélyhelyzetre érvényes szabályok betartásával tegyék meg.</a:t>
            </a:r>
          </a:p>
          <a:p>
            <a:pPr algn="just"/>
            <a:endParaRPr lang="hu-HU" sz="2000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hu-HU" sz="2000" dirty="0">
                <a:solidFill>
                  <a:schemeClr val="accent3">
                    <a:lumMod val="50000"/>
                  </a:schemeClr>
                </a:solidFill>
              </a:rPr>
              <a:t>Kérem, hogy a beiratkozáshoz szükséges dokumentumokat a honlapról letöltve majd kitöltve a megerősítő email csatolmányaként visszajuttatni szíveskedjenek. A dokumentumok nyomtatott formában az iskola portáján is átvehetők. Kitöltve kérjük a személyes megjelenéskor visszahozni, ha elektronikus formában nincs erre lehetőségük.</a:t>
            </a:r>
          </a:p>
          <a:p>
            <a:pPr algn="just"/>
            <a:endParaRPr lang="hu-HU" sz="2000" dirty="0"/>
          </a:p>
          <a:p>
            <a:endParaRPr lang="hu-HU" sz="3200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97984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589647" y="109284"/>
            <a:ext cx="9901435" cy="8371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chemeClr val="accent3">
                    <a:lumMod val="50000"/>
                  </a:schemeClr>
                </a:solidFill>
              </a:rPr>
              <a:t>A beiratkozás menete </a:t>
            </a:r>
            <a:r>
              <a:rPr lang="hu-HU" sz="3200" b="1" dirty="0">
                <a:solidFill>
                  <a:srgbClr val="C00000"/>
                </a:solidFill>
              </a:rPr>
              <a:t>NEM KÖRZETES </a:t>
            </a:r>
            <a:r>
              <a:rPr lang="hu-HU" sz="3200" b="1" dirty="0">
                <a:solidFill>
                  <a:schemeClr val="accent3">
                    <a:lumMod val="50000"/>
                  </a:schemeClr>
                </a:solidFill>
              </a:rPr>
              <a:t>tanulók esetén</a:t>
            </a:r>
          </a:p>
          <a:p>
            <a:pPr algn="just"/>
            <a:endParaRPr lang="hu-HU" sz="2000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hu-HU" sz="2200" dirty="0">
                <a:solidFill>
                  <a:schemeClr val="accent3">
                    <a:lumMod val="50000"/>
                  </a:schemeClr>
                </a:solidFill>
              </a:rPr>
              <a:t>A szülői kérelmeket </a:t>
            </a:r>
            <a:r>
              <a:rPr lang="hu-HU" sz="2200" b="1" dirty="0">
                <a:solidFill>
                  <a:schemeClr val="accent3">
                    <a:lumMod val="50000"/>
                  </a:schemeClr>
                </a:solidFill>
              </a:rPr>
              <a:t>elsősorban online módon, a KRÉTA felület e- Ügyintézés moduljában A „Beiratkozás az Általános Iskolába” modulon keresztül nyújthatják be </a:t>
            </a:r>
            <a:r>
              <a:rPr lang="hu-HU" sz="2200" dirty="0">
                <a:solidFill>
                  <a:schemeClr val="accent3">
                    <a:lumMod val="50000"/>
                  </a:schemeClr>
                </a:solidFill>
              </a:rPr>
              <a:t>(részletes leírás a 9-10. dián található).</a:t>
            </a:r>
          </a:p>
          <a:p>
            <a:pPr algn="just"/>
            <a:endParaRPr lang="hu-HU" sz="2200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hu-HU" sz="2200" dirty="0">
                <a:solidFill>
                  <a:schemeClr val="accent3">
                    <a:lumMod val="50000"/>
                  </a:schemeClr>
                </a:solidFill>
              </a:rPr>
              <a:t>Ha erre nincs lehetőség, személyesen a beiratkozás időtartama alatt, az iskola nyitvatartási idejében, telefonon előre egyeztetett időpontban a veszélyhelyzetre érvényes szabályok betartásával nyújthatják be kérelmüket.</a:t>
            </a:r>
          </a:p>
          <a:p>
            <a:pPr algn="just"/>
            <a:endParaRPr lang="hu-HU" sz="2200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endParaRPr lang="hu-HU" sz="2200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hu-HU" sz="2200" dirty="0">
                <a:solidFill>
                  <a:schemeClr val="accent3">
                    <a:lumMod val="50000"/>
                  </a:schemeClr>
                </a:solidFill>
              </a:rPr>
              <a:t>A beiratkozáshoz szükséges egyéb dokumentumokat a honlapról letöltve majd kitöltve KRÉTA felület megfelelő helyére feltölteni szíveskedjenek!</a:t>
            </a:r>
          </a:p>
          <a:p>
            <a:pPr algn="just"/>
            <a:endParaRPr lang="hu-HU" sz="2200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hu-HU" sz="2200" dirty="0">
                <a:solidFill>
                  <a:schemeClr val="accent3">
                    <a:lumMod val="50000"/>
                  </a:schemeClr>
                </a:solidFill>
              </a:rPr>
              <a:t>A dokumentumok nyomtatott formában az iskola portáján is átvehetők. Kitöltve kérjük a személyes megjelenéskor visszahozni, ha elektronikus formában nincs erre lehetőségük.</a:t>
            </a:r>
          </a:p>
          <a:p>
            <a:pPr algn="just"/>
            <a:endParaRPr lang="hu-HU" sz="2000" dirty="0"/>
          </a:p>
          <a:p>
            <a:endParaRPr lang="hu-HU" sz="3200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43059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16258" y="680506"/>
            <a:ext cx="959342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chemeClr val="accent3">
                    <a:lumMod val="50000"/>
                  </a:schemeClr>
                </a:solidFill>
              </a:rPr>
              <a:t>Beiratkozáshoz szükséges nyomtatványok</a:t>
            </a:r>
          </a:p>
          <a:p>
            <a:endParaRPr lang="hu-HU" dirty="0"/>
          </a:p>
          <a:p>
            <a:pPr algn="just"/>
            <a:r>
              <a:rPr lang="hu-HU" sz="2400" dirty="0">
                <a:solidFill>
                  <a:schemeClr val="accent3">
                    <a:lumMod val="50000"/>
                  </a:schemeClr>
                </a:solidFill>
              </a:rPr>
              <a:t>Alapadatlap  a gyermek személyes adataira vonatkozóan</a:t>
            </a:r>
          </a:p>
          <a:p>
            <a:pPr algn="just"/>
            <a:r>
              <a:rPr lang="hu-HU" sz="2400" dirty="0">
                <a:solidFill>
                  <a:schemeClr val="accent3">
                    <a:lumMod val="50000"/>
                  </a:schemeClr>
                </a:solidFill>
              </a:rPr>
              <a:t>Nyilatkozat életvitel szerinti lakhelyről</a:t>
            </a:r>
          </a:p>
          <a:p>
            <a:pPr algn="just"/>
            <a:r>
              <a:rPr lang="hu-HU" sz="2400" dirty="0">
                <a:solidFill>
                  <a:schemeClr val="accent3">
                    <a:lumMod val="50000"/>
                  </a:schemeClr>
                </a:solidFill>
              </a:rPr>
              <a:t>Nyilatkozat a gyermek feletti szülői/ gondviselői felügyeleti jogról </a:t>
            </a:r>
          </a:p>
          <a:p>
            <a:pPr algn="just"/>
            <a:r>
              <a:rPr lang="hu-HU" sz="2400" dirty="0">
                <a:solidFill>
                  <a:schemeClr val="accent3">
                    <a:lumMod val="50000"/>
                  </a:schemeClr>
                </a:solidFill>
              </a:rPr>
              <a:t>                                              (mindkét szülő aláírása szükséges)</a:t>
            </a:r>
          </a:p>
          <a:p>
            <a:pPr algn="just"/>
            <a:r>
              <a:rPr lang="hu-HU" sz="2400" dirty="0">
                <a:solidFill>
                  <a:schemeClr val="accent3">
                    <a:lumMod val="50000"/>
                  </a:schemeClr>
                </a:solidFill>
              </a:rPr>
              <a:t>Nyilatkozat az etika/ hit- és erkölcstan  választásáról</a:t>
            </a:r>
          </a:p>
          <a:p>
            <a:pPr algn="just"/>
            <a:r>
              <a:rPr lang="hu-HU" sz="2400" dirty="0">
                <a:solidFill>
                  <a:schemeClr val="accent3">
                    <a:lumMod val="50000"/>
                  </a:schemeClr>
                </a:solidFill>
              </a:rPr>
              <a:t>Nyilatkozat étkezés igényléséről</a:t>
            </a:r>
          </a:p>
          <a:p>
            <a:pPr algn="just"/>
            <a:r>
              <a:rPr lang="hu-HU" sz="2400" dirty="0">
                <a:solidFill>
                  <a:schemeClr val="accent3">
                    <a:lumMod val="50000"/>
                  </a:schemeClr>
                </a:solidFill>
              </a:rPr>
              <a:t>Tájékoztató diákigazolvány igénylésével kapcsolatban</a:t>
            </a:r>
          </a:p>
          <a:p>
            <a:pPr algn="just"/>
            <a:endParaRPr lang="hu-HU" sz="2400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hu-HU" sz="3200" b="1" dirty="0">
                <a:solidFill>
                  <a:schemeClr val="accent3">
                    <a:lumMod val="50000"/>
                  </a:schemeClr>
                </a:solidFill>
              </a:rPr>
              <a:t>Az e-Ügyintézés felületre feltöltött </a:t>
            </a:r>
            <a:r>
              <a:rPr lang="hu-HU" sz="2400" b="1" dirty="0">
                <a:solidFill>
                  <a:schemeClr val="accent3">
                    <a:lumMod val="50000"/>
                  </a:schemeClr>
                </a:solidFill>
              </a:rPr>
              <a:t>dokumentumokat hitelesnek fogadjuk el, azokat személyesen bemutatni a tanév kezdetekor kell.</a:t>
            </a:r>
            <a:endParaRPr lang="hu-HU" sz="24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85228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519310" y="1060704"/>
            <a:ext cx="987411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solidFill>
                  <a:schemeClr val="accent3">
                    <a:lumMod val="50000"/>
                  </a:schemeClr>
                </a:solidFill>
              </a:rPr>
              <a:t>Az online ügyintézés folyamata</a:t>
            </a:r>
          </a:p>
          <a:p>
            <a:endParaRPr lang="hu-HU" dirty="0"/>
          </a:p>
          <a:p>
            <a:r>
              <a:rPr lang="hu-HU" sz="3600" b="1" dirty="0">
                <a:hlinkClick r:id="rId2"/>
              </a:rPr>
              <a:t>https://eugyintezes.e-kreta.hu</a:t>
            </a:r>
            <a:endParaRPr lang="hu-HU" sz="3600" b="1" dirty="0"/>
          </a:p>
          <a:p>
            <a:endParaRPr lang="hu-HU" sz="3600" dirty="0"/>
          </a:p>
          <a:p>
            <a:r>
              <a:rPr lang="hu-HU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hu-HU" dirty="0"/>
          </a:p>
          <a:p>
            <a:endParaRPr lang="hu-HU" dirty="0"/>
          </a:p>
        </p:txBody>
      </p:sp>
      <p:pic>
        <p:nvPicPr>
          <p:cNvPr id="3" name="Kép 2"/>
          <p:cNvPicPr/>
          <p:nvPr/>
        </p:nvPicPr>
        <p:blipFill>
          <a:blip r:embed="rId3"/>
          <a:stretch>
            <a:fillRect/>
          </a:stretch>
        </p:blipFill>
        <p:spPr>
          <a:xfrm>
            <a:off x="1902372" y="3027396"/>
            <a:ext cx="4772222" cy="3118170"/>
          </a:xfrm>
          <a:prstGeom prst="rect">
            <a:avLst/>
          </a:prstGeom>
        </p:spPr>
      </p:pic>
      <p:pic>
        <p:nvPicPr>
          <p:cNvPr id="4" name="Kép 3"/>
          <p:cNvPicPr/>
          <p:nvPr/>
        </p:nvPicPr>
        <p:blipFill>
          <a:blip r:embed="rId4"/>
          <a:stretch>
            <a:fillRect/>
          </a:stretch>
        </p:blipFill>
        <p:spPr>
          <a:xfrm>
            <a:off x="7131843" y="3027396"/>
            <a:ext cx="4678890" cy="2995775"/>
          </a:xfrm>
          <a:prstGeom prst="rect">
            <a:avLst/>
          </a:prstGeom>
        </p:spPr>
      </p:pic>
      <p:sp>
        <p:nvSpPr>
          <p:cNvPr id="6" name="Jobbra nyíl 5"/>
          <p:cNvSpPr/>
          <p:nvPr/>
        </p:nvSpPr>
        <p:spPr>
          <a:xfrm>
            <a:off x="1902372" y="5065986"/>
            <a:ext cx="673608" cy="421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Balra nyíl 8"/>
          <p:cNvSpPr/>
          <p:nvPr/>
        </p:nvSpPr>
        <p:spPr>
          <a:xfrm>
            <a:off x="8061435" y="3815255"/>
            <a:ext cx="630620" cy="3258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9850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1683554" y="616917"/>
            <a:ext cx="4412445" cy="2812083"/>
          </a:xfrm>
          <a:prstGeom prst="rect">
            <a:avLst/>
          </a:prstGeom>
        </p:spPr>
      </p:pic>
      <p:pic>
        <p:nvPicPr>
          <p:cNvPr id="4" name="Kép 3"/>
          <p:cNvPicPr/>
          <p:nvPr/>
        </p:nvPicPr>
        <p:blipFill>
          <a:blip r:embed="rId3"/>
          <a:stretch>
            <a:fillRect/>
          </a:stretch>
        </p:blipFill>
        <p:spPr>
          <a:xfrm>
            <a:off x="7329268" y="414593"/>
            <a:ext cx="4309888" cy="2812083"/>
          </a:xfrm>
          <a:prstGeom prst="rect">
            <a:avLst/>
          </a:prstGeom>
        </p:spPr>
      </p:pic>
      <p:pic>
        <p:nvPicPr>
          <p:cNvPr id="5" name="Kép 4"/>
          <p:cNvPicPr/>
          <p:nvPr/>
        </p:nvPicPr>
        <p:blipFill>
          <a:blip r:embed="rId4"/>
          <a:stretch>
            <a:fillRect/>
          </a:stretch>
        </p:blipFill>
        <p:spPr>
          <a:xfrm>
            <a:off x="1683555" y="3756177"/>
            <a:ext cx="4412445" cy="2724524"/>
          </a:xfrm>
          <a:prstGeom prst="rect">
            <a:avLst/>
          </a:prstGeom>
        </p:spPr>
      </p:pic>
      <p:pic>
        <p:nvPicPr>
          <p:cNvPr id="6" name="Kép 5"/>
          <p:cNvPicPr/>
          <p:nvPr/>
        </p:nvPicPr>
        <p:blipFill>
          <a:blip r:embed="rId5"/>
          <a:stretch>
            <a:fillRect/>
          </a:stretch>
        </p:blipFill>
        <p:spPr>
          <a:xfrm>
            <a:off x="7019778" y="3668619"/>
            <a:ext cx="4693475" cy="2812082"/>
          </a:xfrm>
          <a:prstGeom prst="rect">
            <a:avLst/>
          </a:prstGeom>
        </p:spPr>
      </p:pic>
      <p:sp>
        <p:nvSpPr>
          <p:cNvPr id="7" name="Jobbra nyíl 6"/>
          <p:cNvSpPr/>
          <p:nvPr/>
        </p:nvSpPr>
        <p:spPr>
          <a:xfrm rot="5400000">
            <a:off x="9884761" y="5197583"/>
            <a:ext cx="567996" cy="367863"/>
          </a:xfrm>
          <a:prstGeom prst="rightArrow">
            <a:avLst>
              <a:gd name="adj1" fmla="val 5412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Balra nyíl 7"/>
          <p:cNvSpPr/>
          <p:nvPr/>
        </p:nvSpPr>
        <p:spPr>
          <a:xfrm>
            <a:off x="2091559" y="4897820"/>
            <a:ext cx="641130" cy="35735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71448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pforduló">
  <a:themeElements>
    <a:clrScheme name="Napfordul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Napfordul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Napfordul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874</TotalTime>
  <Words>521</Words>
  <Application>Microsoft Office PowerPoint</Application>
  <PresentationFormat>Szélesvásznú</PresentationFormat>
  <Paragraphs>83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4" baseType="lpstr">
      <vt:lpstr>Calibri</vt:lpstr>
      <vt:lpstr>Gill Sans MT</vt:lpstr>
      <vt:lpstr>Verdana</vt:lpstr>
      <vt:lpstr>Wingdings 2</vt:lpstr>
      <vt:lpstr>Napforduló</vt:lpstr>
      <vt:lpstr>PowerPoint-bemutató</vt:lpstr>
      <vt:lpstr>Székesfehérvári Vasvári Pál Általános Iskola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Kövecses Csilla</dc:creator>
  <cp:lastModifiedBy>Tóth István</cp:lastModifiedBy>
  <cp:revision>96</cp:revision>
  <cp:lastPrinted>2020-04-03T08:31:29Z</cp:lastPrinted>
  <dcterms:created xsi:type="dcterms:W3CDTF">2019-03-10T11:10:02Z</dcterms:created>
  <dcterms:modified xsi:type="dcterms:W3CDTF">2020-04-17T01:58:16Z</dcterms:modified>
</cp:coreProperties>
</file>